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72" r:id="rId6"/>
    <p:sldId id="269" r:id="rId7"/>
    <p:sldId id="270" r:id="rId8"/>
    <p:sldId id="278" r:id="rId9"/>
    <p:sldId id="279" r:id="rId10"/>
    <p:sldId id="266" r:id="rId11"/>
    <p:sldId id="282" r:id="rId12"/>
    <p:sldId id="283" r:id="rId13"/>
    <p:sldId id="285" r:id="rId14"/>
    <p:sldId id="275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85" d="100"/>
          <a:sy n="85" d="100"/>
        </p:scale>
        <p:origin x="590" y="10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197FFC8-0279-498E-956D-92579955960F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2020/3/26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2FF790C-1DB9-4D1F-A6B4-782A65366443}" type="datetime1">
              <a:rPr lang="zh-CN" altLang="en-US" smtClean="0"/>
              <a:pPr/>
              <a:t>2020/3/26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336304E-FDE3-4B4F-A3B7-EBE87F3FA5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776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794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此处是标题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4257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电子邮件</a:t>
            </a: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此处是网站 </a:t>
            </a:r>
            <a:r>
              <a:rPr lang="en-US" altLang="zh-CN" noProof="0" dirty="0"/>
              <a:t>URL</a:t>
            </a:r>
          </a:p>
        </p:txBody>
      </p:sp>
      <p:pic>
        <p:nvPicPr>
          <p:cNvPr id="17" name="图形 16" descr="信封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图形 17" descr="网络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形 18" descr="信封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图形 19" descr="网络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副标题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电子邮件</a:t>
            </a:r>
          </a:p>
        </p:txBody>
      </p:sp>
      <p:sp>
        <p:nvSpPr>
          <p:cNvPr id="22" name="文本占位符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此处是网站 </a:t>
            </a:r>
            <a:r>
              <a:rPr lang="en-US" altLang="zh-CN" noProof="0" dirty="0"/>
              <a:t>URL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椭圆形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此处是标题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1" name="椭圆形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椭圆形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8" name="组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任意多边形(F)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0" name="任意多边形(F)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任意多边形(F)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(F)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任意多边形(F)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(F)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7" name="内容占位符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任意多边形(F)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(F)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内容占位符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内容占位符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任意多边形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(F)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此处是标题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425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此处是虚拟文本</a:t>
            </a:r>
          </a:p>
        </p:txBody>
      </p:sp>
      <p:sp>
        <p:nvSpPr>
          <p:cNvPr id="11" name="椭圆形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图像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0" name="组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任意多边形(F)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(F)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椭圆形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图片占位符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长方形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图片占位符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椭圆形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此处是主题 </a:t>
            </a:r>
            <a:r>
              <a:rPr lang="en-US" altLang="zh-CN" noProof="0" dirty="0"/>
              <a:t>01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此处是主题 </a:t>
            </a:r>
            <a:r>
              <a:rPr lang="en-US" altLang="zh-CN" noProof="0" dirty="0"/>
              <a:t>02</a:t>
            </a: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图片占位符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  <p:sp>
        <p:nvSpPr>
          <p:cNvPr id="28" name="椭圆形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图片占位符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任意多边形(F)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(F)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椭圆形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任意多边形(F)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(F)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3" name="椭圆形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椭圆形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任意多边形：形状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：形状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椭圆形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58E0212-37AF-41D0-834D-AF64D9BA1E36}" type="datetime1">
              <a:rPr lang="zh-CN" altLang="en-US" smtClean="0"/>
              <a:t>2020/3/26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postal_codes_of_Canada:_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hyperlink" Target="https://en.m.wikipedia.org/wiki/Demographics_of_Toronto#Ethnic_diversity" TargetMode="External"/><Relationship Id="rId4" Type="http://schemas.openxmlformats.org/officeDocument/2006/relationships/hyperlink" Target="http://cocl.us/Geospatial_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sofworld.com/canada/toronto-map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altLang="zh-CN" sz="2400" cap="none" dirty="0"/>
              <a:t>The Optimal Location For Opening A Chinese Restaurant In Toronto</a:t>
            </a:r>
            <a:endParaRPr lang="zh-CN" altLang="en-US" sz="2400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5D0C281A-1DA5-464D-9A51-9E098C068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cap="none" dirty="0"/>
              <a:t>Xianan Zhang</a:t>
            </a:r>
            <a:endParaRPr lang="zh-CN" altLang="en-US" cap="none" dirty="0"/>
          </a:p>
        </p:txBody>
      </p:sp>
      <p:pic>
        <p:nvPicPr>
          <p:cNvPr id="10" name="图片占位符 9" descr="城市景观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DA70D7-3A80-4AEE-88C1-7C10F831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A6142D16-C92D-4EFE-9657-3FBC8EA6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63" y="2139950"/>
            <a:ext cx="3932237" cy="16002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Population Distribution of Individual Boroughs</a:t>
            </a:r>
            <a:endParaRPr lang="zh-CN" alt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372FACDF-1486-4D74-8D72-F60E40DAD5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236" y="224700"/>
            <a:ext cx="5997460" cy="20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320F849-0E17-4618-A879-12FFF7DBB9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752" y="2260600"/>
            <a:ext cx="5997460" cy="14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4AA32E5-268F-4FF4-8933-25E8923E95D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752" y="3740150"/>
            <a:ext cx="5985976" cy="14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C40F329-BF59-4512-9E60-DFECC7A5162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236" y="5164380"/>
            <a:ext cx="5997460" cy="122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18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2497511"/>
            <a:ext cx="4800133" cy="2047595"/>
          </a:xfrm>
        </p:spPr>
        <p:txBody>
          <a:bodyPr rtlCol="0"/>
          <a:lstStyle/>
          <a:p>
            <a:pPr marL="0" indent="0">
              <a:buNone/>
            </a:pPr>
            <a:r>
              <a:rPr lang="en-US" altLang="zh-CN" sz="1400" dirty="0"/>
              <a:t>Opening a new Chinese restaurant in Toronto is a good opportunity</a:t>
            </a:r>
          </a:p>
          <a:p>
            <a:pPr lvl="1"/>
            <a:r>
              <a:rPr lang="en-US" altLang="zh-CN" sz="1400" dirty="0"/>
              <a:t>Chinese restaurants are not very common in this city indicating less severe competition pressure from peer members</a:t>
            </a:r>
          </a:p>
          <a:p>
            <a:pPr lvl="1"/>
            <a:r>
              <a:rPr lang="en-US" altLang="zh-CN" sz="1400" dirty="0"/>
              <a:t>Districts such as Scarborough have a great number of Chinese residents providing good customer base for a new restaurant.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占位符 9" descr="城市景观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78" b="4178"/>
          <a:stretch>
            <a:fillRect/>
          </a:stretch>
        </p:blipFill>
        <p:spPr/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010583"/>
            <a:ext cx="4937211" cy="1325563"/>
          </a:xfrm>
        </p:spPr>
        <p:txBody>
          <a:bodyPr rtlCol="0"/>
          <a:lstStyle/>
          <a:p>
            <a:pPr rtl="0"/>
            <a:r>
              <a:rPr lang="en-US" altLang="zh-CN" cap="none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</a:t>
            </a:r>
            <a:endParaRPr lang="zh-CN" altLang="en-US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cap="none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Compare Potential Benefit(s) and Risk(s)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Toronto, which is one of the most beautiful and multicultural cities in Canada, attracts a lot of immigrants from different countries around the world every year.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Chinese make up a great proportion of the entire immigrant population.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Chinese cuisine has become one of the most popular food categories in the world today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5506" y="1920479"/>
            <a:ext cx="4948518" cy="550439"/>
          </a:xfrm>
        </p:spPr>
        <p:txBody>
          <a:bodyPr rtlCol="0"/>
          <a:lstStyle/>
          <a:p>
            <a:pPr algn="l"/>
            <a:r>
              <a:rPr lang="en-US" altLang="zh-CN" cap="none" dirty="0"/>
              <a:t>Why Toronto &amp; Why Chinese Restaurant?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Great competition pressure from local restaurants especially in areas such as downtown Toronto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Lack of customers if the restaurant is situated in a quiet district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Competition from other Chinese restaurants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r>
              <a:rPr lang="en-US" altLang="zh-CN" cap="none" dirty="0"/>
              <a:t>What Might Be The Potential Risk?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9" name="图片占位符 28" descr="铅笔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图片占位符 30" descr="笔记本电脑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87" y="1539624"/>
            <a:ext cx="5422568" cy="4351338"/>
          </a:xfrm>
        </p:spPr>
        <p:txBody>
          <a:bodyPr rtlCol="0"/>
          <a:lstStyle/>
          <a:p>
            <a:pPr lvl="0"/>
            <a:r>
              <a:rPr lang="en-US" altLang="zh-CN" sz="1200" dirty="0"/>
              <a:t>The List of Post codes of Canada from the Wikipedia page </a:t>
            </a:r>
            <a:r>
              <a:rPr lang="en-US" altLang="zh-CN" sz="1200" u="sng" dirty="0">
                <a:hlinkClick r:id="rId3"/>
              </a:rPr>
              <a:t>https://en.wikipedia.org/wiki/List_of_postal_codes_of_Canada:_M</a:t>
            </a:r>
            <a:r>
              <a:rPr lang="en-US" altLang="zh-CN" sz="1200" dirty="0"/>
              <a:t>. This dataset contains postal codes, names and the neighborhoods of each borough of the Toronto city; </a:t>
            </a:r>
          </a:p>
          <a:p>
            <a:pPr lvl="0"/>
            <a:endParaRPr lang="zh-CN" altLang="zh-CN" sz="1200" dirty="0"/>
          </a:p>
          <a:p>
            <a:pPr lvl="0"/>
            <a:r>
              <a:rPr lang="en-US" altLang="zh-CN" sz="1200" dirty="0"/>
              <a:t>The geographical dataset downloaded from the link </a:t>
            </a:r>
            <a:r>
              <a:rPr lang="en-US" altLang="zh-CN" sz="1200" u="sng" dirty="0">
                <a:hlinkClick r:id="rId4"/>
              </a:rPr>
              <a:t>http://cocl.us/Geospatial_data</a:t>
            </a:r>
            <a:r>
              <a:rPr lang="en-US" altLang="zh-CN" sz="1200" dirty="0"/>
              <a:t>  which contains useful geographical coordinates of each postal code; </a:t>
            </a:r>
          </a:p>
          <a:p>
            <a:pPr lvl="0"/>
            <a:endParaRPr lang="zh-CN" altLang="zh-CN" sz="1200" dirty="0"/>
          </a:p>
          <a:p>
            <a:pPr lvl="0"/>
            <a:r>
              <a:rPr lang="en-US" altLang="zh-CN" sz="1200" dirty="0"/>
              <a:t>The dataset of the demographics of Toronto from the Wikipedia page </a:t>
            </a:r>
            <a:r>
              <a:rPr lang="en-US" altLang="zh-CN" sz="1200" u="sng" dirty="0">
                <a:hlinkClick r:id="rId5"/>
              </a:rPr>
              <a:t>https://en.m.wikipedia.org/wiki/Demographics_of_Toronto#Ethnic_diversity</a:t>
            </a:r>
            <a:r>
              <a:rPr lang="en-US" altLang="zh-CN" sz="1200" dirty="0"/>
              <a:t> provides useful information of the population composition of each borough and neighborhood within the Toronto city; </a:t>
            </a:r>
          </a:p>
          <a:p>
            <a:pPr lvl="0"/>
            <a:endParaRPr lang="zh-CN" altLang="zh-CN" sz="1200" dirty="0"/>
          </a:p>
          <a:p>
            <a:r>
              <a:rPr lang="en-US" altLang="zh-CN" sz="1200" dirty="0"/>
              <a:t>The </a:t>
            </a:r>
            <a:r>
              <a:rPr lang="en-US" altLang="zh-CN" sz="1200" dirty="0" err="1"/>
              <a:t>Foursquare’s</a:t>
            </a:r>
            <a:r>
              <a:rPr lang="en-US" altLang="zh-CN" sz="1200" dirty="0"/>
              <a:t> API is used to explore nearby venues of any specific location within the Toronto city. The endpoints that I am going to use from the </a:t>
            </a:r>
            <a:r>
              <a:rPr lang="en-US" altLang="zh-CN" sz="1200" dirty="0" err="1"/>
              <a:t>Foursquare’s</a:t>
            </a:r>
            <a:r>
              <a:rPr lang="en-US" altLang="zh-CN" sz="1200" dirty="0"/>
              <a:t> API include the name, category, latitude as well as longitude of each venue explored.</a:t>
            </a:r>
          </a:p>
          <a:p>
            <a:pPr marL="0" indent="0" rtl="0">
              <a:buNone/>
            </a:pP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51" y="508560"/>
            <a:ext cx="4937211" cy="1325563"/>
          </a:xfrm>
        </p:spPr>
        <p:txBody>
          <a:bodyPr rtlCol="0"/>
          <a:lstStyle/>
          <a:p>
            <a:r>
              <a:rPr lang="en-US" altLang="zh-CN" cap="none" dirty="0"/>
              <a:t>Data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988536"/>
            <a:ext cx="4937211" cy="1325563"/>
          </a:xfrm>
        </p:spPr>
        <p:txBody>
          <a:bodyPr rtlCol="0"/>
          <a:lstStyle/>
          <a:p>
            <a:r>
              <a:rPr lang="en-US" altLang="zh-CN" sz="2400" cap="none" dirty="0"/>
              <a:t>Data Cleaning and Pre-Processing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2198084"/>
            <a:ext cx="4151027" cy="4351338"/>
          </a:xfrm>
        </p:spPr>
        <p:txBody>
          <a:bodyPr rtlCol="0"/>
          <a:lstStyle/>
          <a:p>
            <a:r>
              <a:rPr lang="en-US" altLang="zh-CN" sz="1600" dirty="0"/>
              <a:t>Merge tables of ‘The List of Post codes of Canada’ and ‘Geospatial data’</a:t>
            </a:r>
          </a:p>
          <a:p>
            <a:endParaRPr lang="en-US" altLang="zh-CN" sz="1600" dirty="0"/>
          </a:p>
          <a:p>
            <a:r>
              <a:rPr lang="en-US" altLang="zh-CN" sz="1600" dirty="0"/>
              <a:t>Scrape relevant table from the wiki page of “Demographics of Toronto’</a:t>
            </a:r>
          </a:p>
          <a:p>
            <a:endParaRPr lang="en-US" altLang="zh-CN" sz="1600" dirty="0"/>
          </a:p>
          <a:p>
            <a:r>
              <a:rPr lang="en-US" altLang="zh-CN" sz="1600" dirty="0"/>
              <a:t>Use </a:t>
            </a:r>
            <a:r>
              <a:rPr lang="en-US" altLang="zh-CN" sz="1600" dirty="0" err="1"/>
              <a:t>Foursquare’s</a:t>
            </a:r>
            <a:r>
              <a:rPr lang="en-US" altLang="zh-CN" sz="1600" dirty="0"/>
              <a:t> API to explore all nearby venues within the 1km radius of each neighborhood in Toronto</a:t>
            </a:r>
          </a:p>
          <a:p>
            <a:pPr marL="0" indent="0" rtl="0">
              <a:buNone/>
            </a:pP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81C034-3E53-49F0-A609-F324CFFD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5</a:t>
            </a:fld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25E3F0-6E64-4B5D-9537-90B55B3A3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38" y="1166957"/>
            <a:ext cx="6763642" cy="5309264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30E0FFD-4A43-4A05-BFF1-828D0A06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60847"/>
            <a:ext cx="11150600" cy="920336"/>
          </a:xfrm>
        </p:spPr>
        <p:txBody>
          <a:bodyPr/>
          <a:lstStyle/>
          <a:p>
            <a:r>
              <a:rPr lang="en-US" altLang="zh-CN" cap="none" dirty="0"/>
              <a:t>Map of Toronto City</a:t>
            </a:r>
            <a:endParaRPr lang="zh-CN" altLang="en-US" cap="none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B74807-55E3-4CA9-8A17-5F59E08F78A9}"/>
              </a:ext>
            </a:extLst>
          </p:cNvPr>
          <p:cNvSpPr txBox="1"/>
          <p:nvPr/>
        </p:nvSpPr>
        <p:spPr>
          <a:xfrm>
            <a:off x="7575176" y="1166957"/>
            <a:ext cx="4082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Source: Maps of World </a:t>
            </a:r>
            <a:r>
              <a:rPr lang="en-US" altLang="zh-CN" u="sng" dirty="0">
                <a:hlinkClick r:id="rId3"/>
              </a:rPr>
              <a:t>https://www.mapsofworld.com/canada/toronto-map.html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11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364334"/>
            <a:ext cx="10585448" cy="450849"/>
          </a:xfrm>
        </p:spPr>
        <p:txBody>
          <a:bodyPr rtlCol="0" anchor="b">
            <a:noAutofit/>
          </a:bodyPr>
          <a:lstStyle/>
          <a:p>
            <a:r>
              <a:rPr lang="en-US" altLang="zh-CN" sz="2000" cap="none" dirty="0"/>
              <a:t>Restaurants within the 1km Radius of each Neighborhood of Toronto</a:t>
            </a:r>
            <a:endParaRPr lang="zh-CN" altLang="en-US" sz="2000" cap="none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en-US" altLang="zh-CN" smtClean="0"/>
              <a:pPr rtl="0">
                <a:spcAft>
                  <a:spcPts val="600"/>
                </a:spcAft>
              </a:pPr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5D83C8-14AE-45F1-8475-052483EDA72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475" y="3416300"/>
            <a:ext cx="5222875" cy="2263775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D40EA5B-2235-4592-87B6-B90D3A91D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2475" y="5230813"/>
            <a:ext cx="5222875" cy="450850"/>
          </a:xfr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300">
                <a:solidFill>
                  <a:srgbClr val="FFFFFF"/>
                </a:solidFill>
              </a:rPr>
              <a:t>Chinese Restaurants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86FCE23A-192B-4E60-B075-4C45083B34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52475" y="1081088"/>
            <a:ext cx="5222875" cy="2252663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87A1D84-CC31-42AA-9B90-7504F26FF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475" y="2884488"/>
            <a:ext cx="5222875" cy="450850"/>
          </a:xfr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300">
                <a:solidFill>
                  <a:srgbClr val="FFFFFF"/>
                </a:solidFill>
              </a:rPr>
              <a:t>All Restaurants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CD6CCF-7CE1-4677-8A5F-36A9807CB319}"/>
              </a:ext>
            </a:extLst>
          </p:cNvPr>
          <p:cNvSpPr txBox="1"/>
          <p:nvPr/>
        </p:nvSpPr>
        <p:spPr>
          <a:xfrm>
            <a:off x="6415051" y="1550428"/>
            <a:ext cx="50958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Restaurants are located densely in the central area of Toronto but much less densely in surrounding areas.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Areas such as East York, Cork Town and the Junction have a great number of restaurants.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density of restaurants in surrounding areas is much lower relative to the density of central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There are just a few Chinese Restaurants near the center of each neighborhood.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06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63538" y="264549"/>
            <a:ext cx="5230438" cy="1080155"/>
          </a:xfrm>
        </p:spPr>
        <p:txBody>
          <a:bodyPr rtlCol="0"/>
          <a:lstStyle/>
          <a:p>
            <a:pPr rtl="0"/>
            <a:r>
              <a:rPr lang="en-US" altLang="zh-CN" sz="1400" cap="none" dirty="0"/>
              <a:t>The Frequency of Restaurant Category in the 1</a:t>
            </a:r>
            <a:r>
              <a:rPr lang="en-US" altLang="zh-CN" sz="1400" cap="none" baseline="30000" dirty="0"/>
              <a:t>st</a:t>
            </a:r>
            <a:r>
              <a:rPr lang="en-US" altLang="zh-CN" sz="1400" cap="none" dirty="0"/>
              <a:t>, 2</a:t>
            </a:r>
            <a:r>
              <a:rPr lang="en-US" altLang="zh-CN" sz="1400" cap="none" baseline="30000" dirty="0"/>
              <a:t>nd</a:t>
            </a:r>
            <a:r>
              <a:rPr lang="en-US" altLang="zh-CN" sz="1400" cap="none" dirty="0"/>
              <a:t>, and 3</a:t>
            </a:r>
            <a:r>
              <a:rPr lang="en-US" altLang="zh-CN" sz="1400" cap="none" baseline="30000" dirty="0"/>
              <a:t>rd</a:t>
            </a:r>
            <a:r>
              <a:rPr lang="en-US" altLang="zh-CN" sz="1400" cap="none" dirty="0"/>
              <a:t> Most Common Restaurant Categories Among All Neighborhoods</a:t>
            </a:r>
            <a:endParaRPr lang="zh-CN" altLang="en-US" sz="1400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042F729-35E1-4DE0-A481-3FE7D69005C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9434"/>
            <a:ext cx="6101379" cy="496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153F7D-1237-4591-979D-06DB0ACB8E2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76" y="85445"/>
            <a:ext cx="6011115" cy="329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58DFDE-341E-4CE9-AFC7-E103D103089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379" y="3429001"/>
            <a:ext cx="5935812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26C09D-8B98-475E-AB30-3AB8693B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EA61B9C-376B-4510-9E6A-C34C28AD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cap="none" dirty="0"/>
              <a:t>Clustered Neighborhoods Based on Restaurant Categories </a:t>
            </a:r>
            <a:endParaRPr lang="zh-CN" altLang="en-US" sz="2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40703D-7137-410E-A5DA-C075CFA824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6" y="1260115"/>
            <a:ext cx="11150600" cy="5102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856C3CDD-D849-4733-BB7E-BB26EB0FD6B1}"/>
              </a:ext>
            </a:extLst>
          </p:cNvPr>
          <p:cNvSpPr/>
          <p:nvPr/>
        </p:nvSpPr>
        <p:spPr>
          <a:xfrm>
            <a:off x="9197787" y="2955418"/>
            <a:ext cx="1846731" cy="1020428"/>
          </a:xfrm>
          <a:prstGeom prst="wedgeEllipseCallout">
            <a:avLst>
              <a:gd name="adj1" fmla="val -21318"/>
              <a:gd name="adj2" fmla="val 66014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Vietnamese, Vegetarian/Vegan and Japanese</a:t>
            </a:r>
            <a:endParaRPr lang="zh-CN" altLang="en-US" sz="1200" dirty="0"/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A170188B-2A30-474E-B831-CA738D6CFDBD}"/>
              </a:ext>
            </a:extLst>
          </p:cNvPr>
          <p:cNvSpPr/>
          <p:nvPr/>
        </p:nvSpPr>
        <p:spPr>
          <a:xfrm>
            <a:off x="7611036" y="5502874"/>
            <a:ext cx="1314168" cy="697699"/>
          </a:xfrm>
          <a:prstGeom prst="wedgeEllipseCallout">
            <a:avLst>
              <a:gd name="adj1" fmla="val -62580"/>
              <a:gd name="adj2" fmla="val -3325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General Restaurant</a:t>
            </a:r>
            <a:endParaRPr lang="zh-CN" altLang="en-US" sz="1200" dirty="0"/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727A8AC0-BB8D-48EF-97B2-D2C39AFA9EA5}"/>
              </a:ext>
            </a:extLst>
          </p:cNvPr>
          <p:cNvSpPr/>
          <p:nvPr/>
        </p:nvSpPr>
        <p:spPr>
          <a:xfrm>
            <a:off x="4356846" y="4189948"/>
            <a:ext cx="774609" cy="511979"/>
          </a:xfrm>
          <a:prstGeom prst="wedgeEllipseCallout">
            <a:avLst>
              <a:gd name="adj1" fmla="val 70441"/>
              <a:gd name="adj2" fmla="val -2041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Other</a:t>
            </a:r>
            <a:endParaRPr lang="zh-CN" altLang="en-US" sz="1200" dirty="0"/>
          </a:p>
        </p:txBody>
      </p:sp>
      <p:sp>
        <p:nvSpPr>
          <p:cNvPr id="13" name="对话气泡: 椭圆形 12">
            <a:extLst>
              <a:ext uri="{FF2B5EF4-FFF2-40B4-BE49-F238E27FC236}">
                <a16:creationId xmlns:a16="http://schemas.microsoft.com/office/drawing/2014/main" id="{A89F6893-24A5-4DBE-8272-263D9998B9CF}"/>
              </a:ext>
            </a:extLst>
          </p:cNvPr>
          <p:cNvSpPr/>
          <p:nvPr/>
        </p:nvSpPr>
        <p:spPr>
          <a:xfrm>
            <a:off x="6828445" y="1714798"/>
            <a:ext cx="1314168" cy="697699"/>
          </a:xfrm>
          <a:prstGeom prst="wedgeEllipseCallout">
            <a:avLst>
              <a:gd name="adj1" fmla="val -48254"/>
              <a:gd name="adj2" fmla="val 5539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Sushi Restaurant</a:t>
            </a:r>
            <a:endParaRPr lang="zh-CN" altLang="en-US" sz="1200" dirty="0"/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099F3DE7-0A35-45D9-9002-0A89B7542001}"/>
              </a:ext>
            </a:extLst>
          </p:cNvPr>
          <p:cNvSpPr/>
          <p:nvPr/>
        </p:nvSpPr>
        <p:spPr>
          <a:xfrm>
            <a:off x="4777070" y="3278147"/>
            <a:ext cx="1314168" cy="697699"/>
          </a:xfrm>
          <a:prstGeom prst="wedgeEllipseCallout">
            <a:avLst>
              <a:gd name="adj1" fmla="val 43837"/>
              <a:gd name="adj2" fmla="val 56684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Italian Restaurant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8316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F7C8A8-3F70-4313-B0DD-11775F0A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5B6E65C-7E05-41AA-825C-20DE97D24CA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938" y="1913044"/>
            <a:ext cx="5503862" cy="41764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26140DF-F9D2-4790-ACB4-1C9FBC7A06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900" dirty="0"/>
              <a:t>The Chinese group with a population of 332,830 accounts for approximately 12.5% of the overall population of Toronto city.</a:t>
            </a:r>
          </a:p>
          <a:p>
            <a:r>
              <a:rPr lang="en-US" altLang="zh-CN" sz="1900" dirty="0"/>
              <a:t>The size of the Chinese ethic origin even exceeds the English origin, which only make up 12.3% of the total population of Toronto.</a:t>
            </a:r>
          </a:p>
          <a:p>
            <a:r>
              <a:rPr lang="en-US" altLang="zh-CN" sz="1900" dirty="0"/>
              <a:t>The riding with the highest Chinese concentration is Scarborough-Agincourt where over 47% of the local population is made up of Chinese.</a:t>
            </a:r>
            <a:endParaRPr lang="zh-CN" altLang="zh-CN" sz="1900" dirty="0"/>
          </a:p>
          <a:p>
            <a:endParaRPr lang="zh-CN" altLang="en-US" sz="18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0117C91-1F72-414A-837F-76A8D127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681037"/>
            <a:ext cx="11150600" cy="920336"/>
          </a:xfrm>
        </p:spPr>
        <p:txBody>
          <a:bodyPr/>
          <a:lstStyle/>
          <a:p>
            <a:r>
              <a:rPr lang="en-US" altLang="zh-CN" sz="1800" cap="none" dirty="0"/>
              <a:t>Population Density Analysis</a:t>
            </a:r>
            <a:endParaRPr lang="zh-CN" altLang="en-US" sz="1800" cap="none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7911EB-57CB-457F-B386-BEAC92729768}"/>
              </a:ext>
            </a:extLst>
          </p:cNvPr>
          <p:cNvSpPr/>
          <p:nvPr/>
        </p:nvSpPr>
        <p:spPr>
          <a:xfrm>
            <a:off x="1335741" y="1913044"/>
            <a:ext cx="4760259" cy="4088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223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78_TF34076243" id="{3293E346-45B6-4355-919F-AF1B903AA00C}" vid="{AE4C7E93-8503-4024-928C-CEA6F872C78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71af3243-3dd4-4a8d-8c0d-dd76da1f02a5"/>
    <ds:schemaRef ds:uri="http://purl.org/dc/dcmitype/"/>
    <ds:schemaRef ds:uri="http://schemas.openxmlformats.org/package/2006/metadata/core-properties"/>
    <ds:schemaRef ds:uri="16c05727-aa75-4e4a-9b5f-8a80a116589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Microsoft Office PowerPoint</Application>
  <PresentationFormat>宽屏</PresentationFormat>
  <Paragraphs>69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Microsoft YaHei UI</vt:lpstr>
      <vt:lpstr>Arial</vt:lpstr>
      <vt:lpstr>Calibri</vt:lpstr>
      <vt:lpstr>Microsoft Sans Serif</vt:lpstr>
      <vt:lpstr>Office 主题</vt:lpstr>
      <vt:lpstr>The Optimal Location For Opening A Chinese Restaurant In Toronto</vt:lpstr>
      <vt:lpstr>Compare Potential Benefit(s) and Risk(s)</vt:lpstr>
      <vt:lpstr>Data </vt:lpstr>
      <vt:lpstr>Data Cleaning and Pre-Processing </vt:lpstr>
      <vt:lpstr>Map of Toronto City</vt:lpstr>
      <vt:lpstr>Restaurants within the 1km Radius of each Neighborhood of Toronto</vt:lpstr>
      <vt:lpstr>The Frequency of Restaurant Category in the 1st, 2nd, and 3rd Most Common Restaurant Categories Among All Neighborhoods</vt:lpstr>
      <vt:lpstr>Clustered Neighborhoods Based on Restaurant Categories </vt:lpstr>
      <vt:lpstr>Population Density Analysis</vt:lpstr>
      <vt:lpstr>Population Distribution of Individual Boroughs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2020-03-26T07:53:58Z</dcterms:created>
  <dcterms:modified xsi:type="dcterms:W3CDTF">2020-03-26T08:45:18Z</dcterms:modified>
</cp:coreProperties>
</file>